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60" r:id="rId4"/>
    <p:sldId id="263" r:id="rId5"/>
    <p:sldId id="271" r:id="rId6"/>
    <p:sldId id="265" r:id="rId7"/>
    <p:sldId id="269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10"/>
    <p:restoredTop sz="94643"/>
  </p:normalViewPr>
  <p:slideViewPr>
    <p:cSldViewPr snapToGrid="0" snapToObjects="1">
      <p:cViewPr varScale="1">
        <p:scale>
          <a:sx n="76" d="100"/>
          <a:sy n="76" d="100"/>
        </p:scale>
        <p:origin x="232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9FE4B-2C14-DB41-95E0-F4B934667A5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A7AFD-3D62-914A-8F43-00434159E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4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A7AFD-3D62-914A-8F43-00434159E9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6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2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8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9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1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99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5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9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0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Housing Prediction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Octopus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2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69" y="11017"/>
            <a:ext cx="9573658" cy="1325563"/>
          </a:xfrm>
        </p:spPr>
        <p:txBody>
          <a:bodyPr/>
          <a:lstStyle/>
          <a:p>
            <a:r>
              <a:rPr lang="en-US" dirty="0" err="1" smtClean="0"/>
              <a:t>MSSubClass</a:t>
            </a:r>
            <a:r>
              <a:rPr lang="en-US" dirty="0" smtClean="0"/>
              <a:t>, </a:t>
            </a:r>
            <a:r>
              <a:rPr lang="en-US" dirty="0" err="1" smtClean="0"/>
              <a:t>Neiborhood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4403151" cy="1776891"/>
          </a:xfrm>
        </p:spPr>
        <p:txBody>
          <a:bodyPr>
            <a:normAutofit/>
          </a:bodyPr>
          <a:lstStyle/>
          <a:p>
            <a:r>
              <a:rPr lang="en-US" sz="1400" dirty="0" smtClean="0"/>
              <a:t>Important feature</a:t>
            </a:r>
          </a:p>
          <a:p>
            <a:r>
              <a:rPr lang="en-US" sz="1400" dirty="0" smtClean="0"/>
              <a:t>contain too much information</a:t>
            </a:r>
          </a:p>
          <a:p>
            <a:r>
              <a:rPr lang="en-US" sz="1400" dirty="0" smtClean="0"/>
              <a:t>Share info with </a:t>
            </a:r>
            <a:r>
              <a:rPr lang="en-US" sz="1400" dirty="0" err="1" smtClean="0"/>
              <a:t>HouseType</a:t>
            </a:r>
            <a:r>
              <a:rPr lang="en-US" sz="1400" dirty="0" smtClean="0"/>
              <a:t>, </a:t>
            </a:r>
            <a:r>
              <a:rPr lang="en-US" sz="1400" dirty="0" err="1" smtClean="0"/>
              <a:t>Year_built</a:t>
            </a:r>
            <a:endParaRPr lang="en-US" sz="1400" dirty="0" smtClean="0"/>
          </a:p>
          <a:p>
            <a:r>
              <a:rPr lang="en-US" sz="1400" dirty="0" smtClean="0"/>
              <a:t>Type of Int64 make no sense. Should change to category </a:t>
            </a:r>
          </a:p>
          <a:p>
            <a:r>
              <a:rPr lang="en-US" sz="1400" dirty="0" smtClean="0"/>
              <a:t>Should split into different </a:t>
            </a:r>
            <a:r>
              <a:rPr lang="en-US" sz="1400" dirty="0" smtClean="0"/>
              <a:t>features.  </a:t>
            </a:r>
            <a:r>
              <a:rPr lang="en-US" sz="1400" dirty="0" err="1" smtClean="0"/>
              <a:t>Dumified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475" y="2333"/>
            <a:ext cx="4940300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81" y="3255980"/>
            <a:ext cx="4914900" cy="331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475" y="3344116"/>
            <a:ext cx="49403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49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YearBuilt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623" y="1332421"/>
            <a:ext cx="6592767" cy="1248081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Price:</a:t>
            </a:r>
          </a:p>
          <a:p>
            <a:pPr lvl="1"/>
            <a:r>
              <a:rPr lang="en-US" dirty="0" smtClean="0"/>
              <a:t>before 1945, not linear. After 1945, linear</a:t>
            </a:r>
          </a:p>
          <a:p>
            <a:pPr lvl="1"/>
            <a:r>
              <a:rPr lang="en-US" dirty="0" smtClean="0"/>
              <a:t>Thus for </a:t>
            </a:r>
            <a:r>
              <a:rPr lang="en-US" dirty="0" err="1" smtClean="0"/>
              <a:t>Muti</a:t>
            </a:r>
            <a:r>
              <a:rPr lang="en-US" dirty="0" smtClean="0"/>
              <a:t>, linear model:</a:t>
            </a:r>
          </a:p>
          <a:p>
            <a:pPr lvl="2"/>
            <a:r>
              <a:rPr lang="en-US" dirty="0" smtClean="0"/>
              <a:t> ‘1945 before’=0, 1946=1, 1947=2, 1948=3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31033"/>
            <a:ext cx="4838700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79719"/>
            <a:ext cx="4940300" cy="331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49403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4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YearRemodAdd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6429"/>
            <a:ext cx="5121925" cy="1377108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All value later than 1950</a:t>
            </a:r>
          </a:p>
          <a:p>
            <a:r>
              <a:rPr lang="en-US" dirty="0" smtClean="0"/>
              <a:t>Linearity with Price</a:t>
            </a:r>
          </a:p>
          <a:p>
            <a:r>
              <a:rPr lang="en-US" dirty="0" smtClean="0"/>
              <a:t>Numbers in 1950 is huge</a:t>
            </a:r>
          </a:p>
          <a:p>
            <a:r>
              <a:rPr lang="en-US" dirty="0" smtClean="0"/>
              <a:t>May use this feature. Set 1950 as 0. 1951 as 1, 1952, as 2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And drop the </a:t>
            </a:r>
            <a:r>
              <a:rPr lang="en-US" dirty="0" err="1" smtClean="0"/>
              <a:t>YearBuilt</a:t>
            </a:r>
            <a:r>
              <a:rPr lang="en-US" dirty="0" smtClean="0"/>
              <a:t> column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744" y="0"/>
            <a:ext cx="4940300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80922"/>
            <a:ext cx="4914900" cy="331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744" y="3314700"/>
            <a:ext cx="49403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1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481" y="437620"/>
            <a:ext cx="9000067" cy="1325563"/>
          </a:xfrm>
        </p:spPr>
        <p:txBody>
          <a:bodyPr/>
          <a:lstStyle/>
          <a:p>
            <a:r>
              <a:rPr lang="en-US" dirty="0" err="1" smtClean="0"/>
              <a:t>MoSold</a:t>
            </a:r>
            <a:r>
              <a:rPr lang="en-US" dirty="0" smtClean="0"/>
              <a:t> and </a:t>
            </a:r>
            <a:r>
              <a:rPr lang="en-US" dirty="0" err="1" smtClean="0"/>
              <a:t>YrSold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481" y="2293950"/>
            <a:ext cx="5408221" cy="2189665"/>
          </a:xfrm>
        </p:spPr>
        <p:txBody>
          <a:bodyPr>
            <a:normAutofit/>
          </a:bodyPr>
          <a:lstStyle/>
          <a:p>
            <a:endParaRPr lang="nb-NO" sz="1200" dirty="0"/>
          </a:p>
          <a:p>
            <a:r>
              <a:rPr lang="nb-NO" sz="1200" dirty="0" err="1" smtClean="0"/>
              <a:t>Year</a:t>
            </a:r>
            <a:r>
              <a:rPr lang="nb-NO" sz="1200" dirty="0" smtClean="0"/>
              <a:t> Sole ANOVA </a:t>
            </a:r>
            <a:r>
              <a:rPr lang="nb-NO" sz="1200" dirty="0"/>
              <a:t>test: </a:t>
            </a:r>
            <a:r>
              <a:rPr lang="nb-NO" sz="1200" dirty="0" smtClean="0"/>
              <a:t>	p-</a:t>
            </a:r>
            <a:r>
              <a:rPr lang="nb-NO" sz="1200" dirty="0" err="1" smtClean="0"/>
              <a:t>value</a:t>
            </a:r>
            <a:r>
              <a:rPr lang="nb-NO" sz="1200" dirty="0" smtClean="0"/>
              <a:t> </a:t>
            </a:r>
            <a:r>
              <a:rPr lang="nb-NO" sz="1200" dirty="0"/>
              <a:t>is </a:t>
            </a:r>
            <a:r>
              <a:rPr lang="nb-NO" sz="1200" dirty="0" smtClean="0"/>
              <a:t>0.565637.</a:t>
            </a:r>
          </a:p>
          <a:p>
            <a:r>
              <a:rPr lang="nb-NO" sz="1200" dirty="0" err="1" smtClean="0"/>
              <a:t>Drop</a:t>
            </a:r>
            <a:r>
              <a:rPr lang="nb-NO" sz="1200" dirty="0" smtClean="0"/>
              <a:t> </a:t>
            </a:r>
            <a:r>
              <a:rPr lang="nb-NO" sz="1200" dirty="0" err="1" smtClean="0"/>
              <a:t>column</a:t>
            </a:r>
            <a:endParaRPr lang="nb-NO" sz="1200" dirty="0" smtClean="0"/>
          </a:p>
          <a:p>
            <a:endParaRPr lang="nb-NO" sz="1200" dirty="0"/>
          </a:p>
          <a:p>
            <a:r>
              <a:rPr lang="nb-NO" sz="1200" dirty="0"/>
              <a:t>ANOVA test for </a:t>
            </a:r>
            <a:r>
              <a:rPr lang="nb-NO" sz="1200" dirty="0" err="1"/>
              <a:t>the</a:t>
            </a:r>
            <a:r>
              <a:rPr lang="nb-NO" sz="1200" dirty="0"/>
              <a:t> 12 </a:t>
            </a:r>
            <a:r>
              <a:rPr lang="nb-NO" sz="1200" dirty="0" err="1"/>
              <a:t>months</a:t>
            </a:r>
            <a:r>
              <a:rPr lang="nb-NO" sz="1200" dirty="0"/>
              <a:t>: 	p-</a:t>
            </a:r>
            <a:r>
              <a:rPr lang="nb-NO" sz="1200" dirty="0" err="1"/>
              <a:t>value</a:t>
            </a:r>
            <a:r>
              <a:rPr lang="nb-NO" sz="1200" dirty="0"/>
              <a:t>,	0.4833</a:t>
            </a:r>
          </a:p>
          <a:p>
            <a:r>
              <a:rPr lang="nb-NO" sz="1200" dirty="0" err="1"/>
              <a:t>Drop</a:t>
            </a:r>
            <a:r>
              <a:rPr lang="nb-NO" sz="1200" dirty="0"/>
              <a:t> </a:t>
            </a:r>
            <a:r>
              <a:rPr lang="nb-NO" sz="1200" dirty="0" err="1" smtClean="0"/>
              <a:t>column</a:t>
            </a:r>
            <a:endParaRPr lang="nb-NO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702" y="365125"/>
            <a:ext cx="4006831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702" y="3388783"/>
            <a:ext cx="400683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1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Minor class </a:t>
            </a:r>
            <a:r>
              <a:rPr lang="en-US" dirty="0" smtClean="0"/>
              <a:t>Cut-off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436" y="2664465"/>
            <a:ext cx="4825341" cy="172940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Dumified</a:t>
            </a:r>
            <a:r>
              <a:rPr lang="en-US" dirty="0"/>
              <a:t> Features was reduced from 241 to </a:t>
            </a:r>
            <a:r>
              <a:rPr lang="en-US" dirty="0" smtClean="0"/>
              <a:t>148.</a:t>
            </a:r>
          </a:p>
          <a:p>
            <a:endParaRPr lang="en-US" dirty="0" smtClean="0"/>
          </a:p>
          <a:p>
            <a:r>
              <a:rPr lang="en-US" dirty="0" smtClean="0"/>
              <a:t>Cut-off </a:t>
            </a:r>
            <a:r>
              <a:rPr lang="en-US" dirty="0" err="1" smtClean="0"/>
              <a:t>n_observations</a:t>
            </a:r>
            <a:r>
              <a:rPr lang="en-US" dirty="0" smtClean="0"/>
              <a:t>:  73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238010"/>
              </p:ext>
            </p:extLst>
          </p:nvPr>
        </p:nvGraphicFramePr>
        <p:xfrm>
          <a:off x="5545777" y="1164743"/>
          <a:ext cx="6151419" cy="2635362"/>
        </p:xfrm>
        <a:graphic>
          <a:graphicData uri="http://schemas.openxmlformats.org/drawingml/2006/table">
            <a:tbl>
              <a:tblPr/>
              <a:tblGrid>
                <a:gridCol w="2050473"/>
                <a:gridCol w="2050473"/>
                <a:gridCol w="2050473"/>
              </a:tblGrid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 dirty="0">
                          <a:effectLst/>
                        </a:rPr>
                        <a:t>33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300">
                          <a:effectLst/>
                        </a:rPr>
                        <a:t>-0.062535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MSSubClass_160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>
                          <a:effectLst/>
                        </a:rPr>
                        <a:t>59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300">
                          <a:effectLst/>
                        </a:rPr>
                        <a:t>-0.070916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LotShape_IR3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233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300">
                          <a:effectLst/>
                        </a:rPr>
                        <a:t>-0.078501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Heating_Grav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82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300">
                          <a:effectLst/>
                        </a:rPr>
                        <a:t>-0.082950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err="1">
                          <a:effectLst/>
                        </a:rPr>
                        <a:t>Neighborhood_IDOTRR</a:t>
                      </a:r>
                      <a:endParaRPr lang="en-US" sz="1300" dirty="0">
                        <a:effectLst/>
                      </a:endParaRP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253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-0.137332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Functional_Maj2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130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300" dirty="0">
                          <a:effectLst/>
                        </a:rPr>
                        <a:t>-0.147193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OverallCond_3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257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-0.214202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Functional_Sev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293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300">
                          <a:effectLst/>
                        </a:rPr>
                        <a:t>-0.283140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PoolQC_Gd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cs-CZ" sz="1300" b="1">
                          <a:effectLst/>
                        </a:rPr>
                        <a:t>111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300">
                          <a:effectLst/>
                        </a:rPr>
                        <a:t>-0.508852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Condition2_PosN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788604"/>
              </p:ext>
            </p:extLst>
          </p:nvPr>
        </p:nvGraphicFramePr>
        <p:xfrm>
          <a:off x="5545777" y="4245738"/>
          <a:ext cx="6235536" cy="2046426"/>
        </p:xfrm>
        <a:graphic>
          <a:graphicData uri="http://schemas.openxmlformats.org/drawingml/2006/table">
            <a:tbl>
              <a:tblPr/>
              <a:tblGrid>
                <a:gridCol w="2078512"/>
                <a:gridCol w="2078512"/>
                <a:gridCol w="2078512"/>
              </a:tblGrid>
              <a:tr h="341071">
                <a:tc>
                  <a:txBody>
                    <a:bodyPr/>
                    <a:lstStyle/>
                    <a:p>
                      <a:pPr algn="r" fontAlgn="ctr"/>
                      <a:endParaRPr lang="en-US" sz="1400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coef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Features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1071"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dirty="0">
                          <a:effectLst/>
                        </a:rPr>
                        <a:t>75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400">
                          <a:effectLst/>
                        </a:rPr>
                        <a:t>0.077996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Neighborhood_NridgHt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341071">
                <a:tc>
                  <a:txBody>
                    <a:bodyPr/>
                    <a:lstStyle/>
                    <a:p>
                      <a:pPr algn="r" fontAlgn="t"/>
                      <a:r>
                        <a:rPr lang="is-IS" sz="1400" b="1" dirty="0">
                          <a:effectLst/>
                        </a:rPr>
                        <a:t>68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1400">
                          <a:effectLst/>
                        </a:rPr>
                        <a:t>0.075610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Neighborhood_Crawfor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1071">
                <a:tc>
                  <a:txBody>
                    <a:bodyPr/>
                    <a:lstStyle/>
                    <a:p>
                      <a:pPr algn="r" fontAlgn="t"/>
                      <a:r>
                        <a:rPr lang="is-IS" sz="1400" b="1">
                          <a:effectLst/>
                        </a:rPr>
                        <a:t>82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400">
                          <a:effectLst/>
                        </a:rPr>
                        <a:t>0.064909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Condition1_Norm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341071">
                <a:tc>
                  <a:txBody>
                    <a:bodyPr/>
                    <a:lstStyle/>
                    <a:p>
                      <a:pPr algn="r" fontAlgn="t"/>
                      <a:r>
                        <a:rPr lang="is-IS" sz="1400" b="1">
                          <a:effectLst/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400">
                          <a:effectLst/>
                        </a:rPr>
                        <a:t>0.063645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OverallQual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1071">
                <a:tc>
                  <a:txBody>
                    <a:bodyPr/>
                    <a:lstStyle/>
                    <a:p>
                      <a:pPr algn="r" fontAlgn="t"/>
                      <a:r>
                        <a:rPr lang="is-IS" sz="1400" b="1" dirty="0">
                          <a:effectLst/>
                        </a:rPr>
                        <a:t>142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0.062810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SaleType_New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923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566" y="116857"/>
            <a:ext cx="10515600" cy="1011299"/>
          </a:xfrm>
        </p:spPr>
        <p:txBody>
          <a:bodyPr/>
          <a:lstStyle/>
          <a:p>
            <a:r>
              <a:rPr lang="en-US" dirty="0" smtClean="0"/>
              <a:t>Unbalanced Coefficients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156" y="1311794"/>
            <a:ext cx="6045530" cy="5100881"/>
          </a:xfrm>
        </p:spPr>
        <p:txBody>
          <a:bodyPr>
            <a:normAutofit/>
          </a:bodyPr>
          <a:lstStyle/>
          <a:p>
            <a:r>
              <a:rPr lang="en-US" dirty="0" smtClean="0"/>
              <a:t>Log of </a:t>
            </a:r>
            <a:r>
              <a:rPr lang="en-US" dirty="0" err="1" smtClean="0"/>
              <a:t>GrLivArea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Alpha =</a:t>
            </a:r>
            <a:r>
              <a:rPr lang="hr-HR" dirty="0"/>
              <a:t> 3.51</a:t>
            </a:r>
            <a:endParaRPr lang="hr-HR" dirty="0" smtClean="0"/>
          </a:p>
          <a:p>
            <a:pPr lvl="1"/>
            <a:r>
              <a:rPr lang="hr-HR" dirty="0" smtClean="0"/>
              <a:t>R</a:t>
            </a:r>
            <a:r>
              <a:rPr lang="hr-HR" baseline="30000" dirty="0" smtClean="0"/>
              <a:t>2</a:t>
            </a:r>
            <a:r>
              <a:rPr lang="hr-HR" dirty="0" smtClean="0"/>
              <a:t>: 0.927</a:t>
            </a:r>
          </a:p>
          <a:p>
            <a:pPr lvl="1"/>
            <a:r>
              <a:rPr lang="is-IS" dirty="0" smtClean="0"/>
              <a:t>K-RMSE: 0.12622</a:t>
            </a:r>
          </a:p>
          <a:p>
            <a:pPr lvl="1"/>
            <a:endParaRPr lang="is-IS" dirty="0"/>
          </a:p>
          <a:p>
            <a:pPr lvl="1"/>
            <a:endParaRPr lang="is-IS" dirty="0"/>
          </a:p>
          <a:p>
            <a:pPr lvl="1"/>
            <a:endParaRPr lang="is-IS" dirty="0"/>
          </a:p>
          <a:p>
            <a:endParaRPr lang="is-IS" dirty="0" smtClean="0"/>
          </a:p>
          <a:p>
            <a:pPr lvl="1"/>
            <a:endParaRPr lang="is-IS" dirty="0"/>
          </a:p>
          <a:p>
            <a:pPr lvl="1"/>
            <a:endParaRPr lang="is-I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46961" y="938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496762"/>
              </p:ext>
            </p:extLst>
          </p:nvPr>
        </p:nvGraphicFramePr>
        <p:xfrm>
          <a:off x="4963884" y="956567"/>
          <a:ext cx="6873840" cy="2468880"/>
        </p:xfrm>
        <a:graphic>
          <a:graphicData uri="http://schemas.openxmlformats.org/drawingml/2006/table">
            <a:tbl>
              <a:tblPr/>
              <a:tblGrid>
                <a:gridCol w="2291280"/>
                <a:gridCol w="2291280"/>
                <a:gridCol w="2291280"/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coef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Features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is-IS" b="1">
                          <a:effectLst/>
                        </a:rPr>
                        <a:t>13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0.348589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GrLivArea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b="1">
                          <a:effectLst/>
                        </a:rPr>
                        <a:t>46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dirty="0">
                          <a:effectLst/>
                        </a:rPr>
                        <a:t>0.081421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MSZoning_FV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b="1">
                          <a:effectLst/>
                        </a:rPr>
                        <a:t>47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0.081205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MSZoning_RL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is-IS" b="1">
                          <a:effectLst/>
                        </a:rPr>
                        <a:t>68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0.073664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Neighborhood_Crawfor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b="1" dirty="0">
                          <a:effectLst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0.071194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LotArea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747156" y="4303526"/>
            <a:ext cx="5099462" cy="166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Sqrt</a:t>
            </a:r>
            <a:r>
              <a:rPr lang="en-US" dirty="0"/>
              <a:t> of </a:t>
            </a:r>
            <a:r>
              <a:rPr lang="en-US" dirty="0" err="1" smtClean="0"/>
              <a:t>GrLivArea</a:t>
            </a:r>
            <a:endParaRPr lang="en-US" dirty="0" smtClean="0"/>
          </a:p>
          <a:p>
            <a:pPr lvl="1"/>
            <a:r>
              <a:rPr lang="en-US" dirty="0" smtClean="0"/>
              <a:t>A</a:t>
            </a:r>
            <a:r>
              <a:rPr lang="hr-HR" dirty="0" err="1" smtClean="0"/>
              <a:t>lpha</a:t>
            </a:r>
            <a:r>
              <a:rPr lang="hr-HR" dirty="0" smtClean="0"/>
              <a:t>: 12.33</a:t>
            </a:r>
          </a:p>
          <a:p>
            <a:pPr lvl="1"/>
            <a:r>
              <a:rPr lang="hr-HR" dirty="0"/>
              <a:t>R</a:t>
            </a:r>
            <a:r>
              <a:rPr lang="hr-HR" baseline="30000" dirty="0"/>
              <a:t>2</a:t>
            </a:r>
            <a:r>
              <a:rPr lang="hr-HR" dirty="0"/>
              <a:t>: </a:t>
            </a:r>
            <a:r>
              <a:rPr lang="hr-HR" dirty="0" smtClean="0"/>
              <a:t>0.91</a:t>
            </a:r>
          </a:p>
          <a:p>
            <a:pPr lvl="1"/>
            <a:r>
              <a:rPr lang="is-IS" dirty="0" smtClean="0"/>
              <a:t>K-RMSE: </a:t>
            </a:r>
            <a:r>
              <a:rPr lang="hr-HR" dirty="0" smtClean="0"/>
              <a:t>0.12524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92209"/>
              </p:ext>
            </p:extLst>
          </p:nvPr>
        </p:nvGraphicFramePr>
        <p:xfrm>
          <a:off x="4963884" y="3926802"/>
          <a:ext cx="6873840" cy="2743200"/>
        </p:xfrm>
        <a:graphic>
          <a:graphicData uri="http://schemas.openxmlformats.org/drawingml/2006/table">
            <a:tbl>
              <a:tblPr/>
              <a:tblGrid>
                <a:gridCol w="2291280"/>
                <a:gridCol w="2291280"/>
                <a:gridCol w="2291280"/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coef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Features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is-IS" b="1">
                          <a:effectLst/>
                        </a:rPr>
                        <a:t>68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0.066572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Neighborhood_Crawfor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b="1">
                          <a:effectLst/>
                        </a:rPr>
                        <a:t>75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0.065793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Neighborhood_NridgHt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b="1" dirty="0">
                          <a:effectLst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0.063859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LotArea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is-IS" b="1">
                          <a:effectLst/>
                        </a:rPr>
                        <a:t>82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0.063691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Condition1_Norm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b="1">
                          <a:effectLst/>
                        </a:rPr>
                        <a:t>47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0.061605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MSZoning_RL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0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262"/>
            <a:ext cx="10515600" cy="1325563"/>
          </a:xfrm>
        </p:spPr>
        <p:txBody>
          <a:bodyPr/>
          <a:lstStyle/>
          <a:p>
            <a:r>
              <a:rPr lang="en-US" dirty="0" smtClean="0"/>
              <a:t>Numerical ‘0’ group effect: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4292"/>
            <a:ext cx="6612467" cy="1353441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PorchArea</a:t>
            </a:r>
            <a:endParaRPr lang="en-US" dirty="0" smtClean="0"/>
          </a:p>
          <a:p>
            <a:pPr lvl="1"/>
            <a:r>
              <a:rPr lang="en-US" dirty="0" smtClean="0"/>
              <a:t>Create another </a:t>
            </a:r>
            <a:r>
              <a:rPr lang="en-US" dirty="0" err="1" smtClean="0"/>
              <a:t>boolean</a:t>
            </a:r>
            <a:r>
              <a:rPr lang="en-US" dirty="0" smtClean="0"/>
              <a:t> feature as flag</a:t>
            </a:r>
          </a:p>
          <a:p>
            <a:pPr lvl="1"/>
            <a:r>
              <a:rPr lang="en-US" dirty="0" smtClean="0"/>
              <a:t>Try to tune the difference between 0 and others to the smallest.( decrease the 0 group effects)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18" y="2933893"/>
            <a:ext cx="4083862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1" y="2933893"/>
            <a:ext cx="415605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35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4795</TotalTime>
  <Words>282</Words>
  <Application>Microsoft Macintosh PowerPoint</Application>
  <PresentationFormat>Widescreen</PresentationFormat>
  <Paragraphs>128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Mangal</vt:lpstr>
      <vt:lpstr>Arial</vt:lpstr>
      <vt:lpstr>Office Theme</vt:lpstr>
      <vt:lpstr>Housing Prediction</vt:lpstr>
      <vt:lpstr>MSSubClass, Neiborhood</vt:lpstr>
      <vt:lpstr>YearBuilt</vt:lpstr>
      <vt:lpstr>YearRemodAdd</vt:lpstr>
      <vt:lpstr>MoSold and YrSold</vt:lpstr>
      <vt:lpstr>Minor class Cut-off</vt:lpstr>
      <vt:lpstr>Unbalanced Coefficients</vt:lpstr>
      <vt:lpstr>Numerical ‘0’ group effect: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Guanjie Xu</dc:creator>
  <cp:lastModifiedBy>Guanjie Xu</cp:lastModifiedBy>
  <cp:revision>43</cp:revision>
  <dcterms:created xsi:type="dcterms:W3CDTF">2017-11-08T21:34:42Z</dcterms:created>
  <dcterms:modified xsi:type="dcterms:W3CDTF">2017-11-12T23:29:15Z</dcterms:modified>
</cp:coreProperties>
</file>